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0" r:id="rId16"/>
    <p:sldId id="271" r:id="rId17"/>
    <p:sldId id="272" r:id="rId18"/>
    <p:sldId id="275" r:id="rId19"/>
    <p:sldId id="276" r:id="rId20"/>
    <p:sldId id="277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82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59DD-8389-4CFF-9AE4-6F93B89DB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CD837-F28F-4BF2-B559-9B4810B3D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96EB-53D2-4170-90F6-07F708A0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1864-8958-4A16-BB4D-B250CEBF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AFBF-921A-44FB-8B1E-443213CE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85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00B7-14A8-4257-B75B-F152DD47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C701D-9227-4447-976B-B2A8BBB62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7F381-EA3F-4A4D-BFE6-46E9BC1B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29538-F438-44C9-96D0-BE2B97A2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5C90D-E977-462F-B800-531029AC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2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EE5D7-A980-4FCA-B9B0-500899F7E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02BAE-B817-4031-A3EE-66B150007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47D33-5CF6-49B8-A57D-2A0D6AFFF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7D12-2D41-4BE5-8CB4-ED1BB572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290CC-CD06-4B3E-A849-55BF8F72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2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F7FB-0FCA-42C2-AF19-DC896E45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EB2F-3CEA-476E-A710-097A45FF7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58F7-71EF-48A9-8E17-DE3B3755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02E6C-11E6-44E9-8D97-78B0AFE9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64BE1-1AD7-4955-BA4C-26BC7715C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90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16DB-4392-43A3-B60B-A453E4B9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7395-02BA-4174-A295-0BDAF7D2F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F5EA-6195-4F98-9791-73C3CCA9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F62B9-15BE-4F96-BAC1-6E3189D9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0345-657B-45DF-B644-E7B4670B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3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C11C-AC52-480F-B8FC-E0C3022E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FD8F0-4572-405A-AC04-1116C204F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F9C8B-6D2A-498D-A1D4-1A39B443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11A10-0234-4CFF-B020-E935056C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DC9DF-7C01-4E53-96A5-86500C39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E0D8F-23F8-4AC2-A307-66FA7A19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18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81A1-6247-4482-B8A0-6749A6EA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0E117-EE6C-4AB2-BB9E-F80536981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95632-02EE-4C95-9800-0D8A01993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E142C-8964-4398-889D-9715A55F3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06B35-3BED-4AEB-82BA-CB16E48C3B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1B8B8-0AC9-409F-BE1E-99109524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6D57D-045C-49E4-A1D5-39F4FE28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AA8C8-1B42-495E-8F5F-18407D15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11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97EB-D6A7-40B8-9BEC-313AB5EB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2887A-7A78-42EF-8383-47E455FC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BABB6-D0FB-4381-AA40-9027467E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C48CE-B074-4C74-9270-5663CACF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58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3CFBB-BC02-48A8-816E-437E4A27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9018D-31CF-46AD-810F-BB4B46D7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C0B64-C3BD-45A1-B328-A4F78064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32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C074-A7A6-4340-9C19-2293743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D4D3-43B5-40A6-9EC6-24DB0D70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B75F8-3132-4A77-8A55-114BB7F2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C39D7-E490-4520-A515-85CC6C535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20ABA-9A5B-4811-9AE1-6BE0ECC3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B4C0A-07DC-4F12-AEED-72ED9D8A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59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77F7-E91B-433E-A474-77492E25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D83FC-D9A1-44AD-9C55-9718744BB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4246C-C1E1-4A74-93CA-512855D6C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590C2-2CE6-4DC3-BB1F-7E6B588E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8A03B-C4BE-4623-AFFC-A39C3040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A7B72-422A-4DF4-87E2-5FFFB242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39A07E-5EAC-468E-BE15-309F9F92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09D6D-265C-499D-AE39-A3DF4673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7EC0F-5C51-45CE-ABF8-3C5DBB738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49E5D-AD92-42C8-9206-A3B6F4F4C002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190D-39D3-47E6-B36A-F7A3BB46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E30B6-44FF-48C1-86A8-A7CFED7B2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B01CA-2514-414C-B889-58FBB81B4E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0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;p1">
            <a:extLst>
              <a:ext uri="{FF2B5EF4-FFF2-40B4-BE49-F238E27FC236}">
                <a16:creationId xmlns:a16="http://schemas.microsoft.com/office/drawing/2014/main" id="{6997A5C2-D5A8-4635-8B9A-5D6B4B09C6E2}"/>
              </a:ext>
            </a:extLst>
          </p:cNvPr>
          <p:cNvSpPr txBox="1"/>
          <p:nvPr/>
        </p:nvSpPr>
        <p:spPr>
          <a:xfrm>
            <a:off x="6781359" y="1834483"/>
            <a:ext cx="23941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7;p1">
            <a:extLst>
              <a:ext uri="{FF2B5EF4-FFF2-40B4-BE49-F238E27FC236}">
                <a16:creationId xmlns:a16="http://schemas.microsoft.com/office/drawing/2014/main" id="{4BE500C7-2CF1-4CA0-A97A-0C6C0A64F3C6}"/>
              </a:ext>
            </a:extLst>
          </p:cNvPr>
          <p:cNvSpPr txBox="1"/>
          <p:nvPr/>
        </p:nvSpPr>
        <p:spPr>
          <a:xfrm>
            <a:off x="4544290" y="2665439"/>
            <a:ext cx="68683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en-US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 sz="5400" b="1" i="0" u="none" strike="noStrike" cap="none">
                <a:latin typeface="Calibri"/>
                <a:ea typeface="Calibri"/>
                <a:cs typeface="Calibri"/>
              </a:defRPr>
            </a:lvl1pPr>
          </a:lstStyle>
          <a:p>
            <a:r>
              <a:rPr lang="en-GB" u="sng" dirty="0"/>
              <a:t>PREDICT LIVER DISEASE</a:t>
            </a:r>
            <a:endParaRPr lang="en-GB" sz="6000" dirty="0">
              <a:sym typeface="Calibri"/>
            </a:endParaRPr>
          </a:p>
        </p:txBody>
      </p:sp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66AE09B6-D954-450E-92C4-BC29A249241F}"/>
              </a:ext>
            </a:extLst>
          </p:cNvPr>
          <p:cNvSpPr txBox="1"/>
          <p:nvPr/>
        </p:nvSpPr>
        <p:spPr>
          <a:xfrm>
            <a:off x="8623119" y="5960594"/>
            <a:ext cx="33010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400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Guided By – </a:t>
            </a:r>
            <a:r>
              <a:rPr lang="en-GB" sz="2400" i="1" dirty="0">
                <a:solidFill>
                  <a:srgbClr val="002060"/>
                </a:solidFill>
                <a:ea typeface="Calibri"/>
                <a:cs typeface="Calibri"/>
                <a:sym typeface="Calibri"/>
              </a:rPr>
              <a:t>Varun </a:t>
            </a:r>
            <a:r>
              <a:rPr lang="en-GB" sz="2400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Sir.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29382-8319-4841-A422-E871A28FB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59" y="3024751"/>
            <a:ext cx="3899831" cy="38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4959936" y="721293"/>
            <a:ext cx="29022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Data.hist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4209421" y="256076"/>
            <a:ext cx="37731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Visualization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F8904-74E1-468D-91CC-C756CACC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23" y="1306028"/>
            <a:ext cx="5538324" cy="54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7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015225" y="1138368"/>
            <a:ext cx="314199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sns.heatmap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3852762" y="481294"/>
            <a:ext cx="48118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Correlation Matrix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878E6-5A16-466C-9BBF-0B8CF4D1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14" y="2087809"/>
            <a:ext cx="5358709" cy="42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6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4237097" y="1308178"/>
            <a:ext cx="4918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data.select.d_types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3036015" y="231000"/>
            <a:ext cx="668503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Separating of non-numerical </a:t>
            </a:r>
          </a:p>
          <a:p>
            <a:pPr lvl="1"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and numerical values</a:t>
            </a:r>
            <a:endParaRPr lang="en-GB"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E0688-F7A4-48B3-AABE-0FE16704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99" y="1992033"/>
            <a:ext cx="1971950" cy="4544059"/>
          </a:xfrm>
          <a:prstGeom prst="rect">
            <a:avLst/>
          </a:prstGeom>
        </p:spPr>
      </p:pic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817CE91E-8B8F-4273-90B4-A8D76D0D5A4C}"/>
              </a:ext>
            </a:extLst>
          </p:cNvPr>
          <p:cNvSpPr txBox="1"/>
          <p:nvPr/>
        </p:nvSpPr>
        <p:spPr>
          <a:xfrm>
            <a:off x="8552097" y="6282951"/>
            <a:ext cx="329071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000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*Selecting numerical features</a:t>
            </a:r>
            <a:endParaRPr sz="2000" i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2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4653686" y="1342630"/>
            <a:ext cx="35783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sns.countplot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527742" y="481294"/>
            <a:ext cx="78302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Distribution of target variables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34B6D-F97E-461B-8C86-EEBA8040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53" y="2344111"/>
            <a:ext cx="4134427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5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4627053" y="1285378"/>
            <a:ext cx="35783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sns.countplot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501106" y="562906"/>
            <a:ext cx="78302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Distribution of target variables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D5D58-D462-4E2C-841C-28EA89EB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59" y="2295282"/>
            <a:ext cx="5260723" cy="35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0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419186" y="1100831"/>
            <a:ext cx="35783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sns.pairplot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4066255" y="405135"/>
            <a:ext cx="53911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Multivariate analysis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B2B20-8DF5-4E4C-BF17-2854C3B9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15" y="1907487"/>
            <a:ext cx="9658303" cy="43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1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239612" y="946121"/>
            <a:ext cx="32119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plt.scatter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867769" y="396597"/>
            <a:ext cx="72261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Creating multiple scatterplot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CE28B-143B-4F22-BABD-939905FC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31" y="1642719"/>
            <a:ext cx="2435215" cy="4958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637E0-511A-4AF4-BDD7-73A32DF0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046" y="1642719"/>
            <a:ext cx="2435215" cy="4990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495D0-5C01-4EC0-935C-AEB0E4B69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261" y="1615931"/>
            <a:ext cx="2435215" cy="5011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ACB56-A490-4347-9660-8CF621822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476" y="1645750"/>
            <a:ext cx="2435215" cy="49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1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492231" y="217714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Density plot of Numerical features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341A9-ED77-47B2-AA2C-D8E40C54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97" y="939545"/>
            <a:ext cx="5461904" cy="57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0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536619" y="679189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multiple scatterplots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E713F-15E2-4CF2-B306-7682C468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68" y="1601910"/>
            <a:ext cx="6370559" cy="428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0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536619" y="208672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Density plot of Numerical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4D68A-80E1-4499-818A-9A55116A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65" y="902074"/>
            <a:ext cx="7655457" cy="58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31">
            <a:extLst>
              <a:ext uri="{FF2B5EF4-FFF2-40B4-BE49-F238E27FC236}">
                <a16:creationId xmlns:a16="http://schemas.microsoft.com/office/drawing/2014/main" id="{C89F2644-C101-4123-B4FA-3A37C7DC4F25}"/>
              </a:ext>
            </a:extLst>
          </p:cNvPr>
          <p:cNvSpPr txBox="1"/>
          <p:nvPr/>
        </p:nvSpPr>
        <p:spPr>
          <a:xfrm>
            <a:off x="1980837" y="1411129"/>
            <a:ext cx="48722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latin typeface="Calibri"/>
                <a:ea typeface="Calibri"/>
                <a:cs typeface="Calibri"/>
                <a:sym typeface="Calibri"/>
              </a:rPr>
              <a:t>Team Member’s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45;p31">
            <a:extLst>
              <a:ext uri="{FF2B5EF4-FFF2-40B4-BE49-F238E27FC236}">
                <a16:creationId xmlns:a16="http://schemas.microsoft.com/office/drawing/2014/main" id="{AE4B1FF2-915E-465A-88EF-EAA3A6083EDA}"/>
              </a:ext>
            </a:extLst>
          </p:cNvPr>
          <p:cNvSpPr txBox="1"/>
          <p:nvPr/>
        </p:nvSpPr>
        <p:spPr>
          <a:xfrm>
            <a:off x="2753958" y="2634247"/>
            <a:ext cx="322179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Ms. Anjali Mahajan.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Ms. Shivani </a:t>
            </a:r>
            <a:r>
              <a:rPr lang="en-GB" sz="2800" i="1" dirty="0" err="1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Dogne</a:t>
            </a: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Ms. </a:t>
            </a:r>
            <a:r>
              <a:rPr lang="en-GB" sz="2800" i="1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Mamta</a:t>
            </a: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 Patil.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Mr. </a:t>
            </a:r>
            <a:r>
              <a:rPr lang="en-GB" sz="2800" i="1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Amey</a:t>
            </a: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GB" sz="2800" i="1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Kumbhar</a:t>
            </a: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.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Mr. Kunal Shinde.</a:t>
            </a:r>
          </a:p>
          <a:p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Mr. Om </a:t>
            </a:r>
            <a:r>
              <a:rPr lang="en-GB" sz="2800" i="1" dirty="0" err="1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Gorantiwar</a:t>
            </a:r>
            <a:r>
              <a:rPr lang="en-GB" sz="28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GB" sz="2800" i="1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CA26B-89C3-42D7-98FA-9F927EDB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14" y="2876904"/>
            <a:ext cx="4971943" cy="38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048347" y="315204"/>
            <a:ext cx="94837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Multicolinearity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 detection and 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ACDA4-2EEF-4DA7-9FF6-AB914DA34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731094" y="1215144"/>
            <a:ext cx="6972200" cy="52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5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048347" y="22837"/>
            <a:ext cx="94837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Multicolinearity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 detection and 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ACDA4-2EEF-4DA7-9FF6-AB914DA34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3077323" y="630409"/>
            <a:ext cx="6972200" cy="5203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F7341-C04D-4F0C-8988-25CA8DBC53BC}"/>
              </a:ext>
            </a:extLst>
          </p:cNvPr>
          <p:cNvSpPr txBox="1"/>
          <p:nvPr/>
        </p:nvSpPr>
        <p:spPr>
          <a:xfrm>
            <a:off x="3483006" y="5833821"/>
            <a:ext cx="6167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Usually we drop that feature which has above 0.85% multicollinearity between </a:t>
            </a:r>
            <a:b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*   List item</a:t>
            </a:r>
          </a:p>
          <a:p>
            <a: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*   List item</a:t>
            </a:r>
            <a:b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</a:br>
            <a:r>
              <a:rPr lang="en-GB" sz="1400" i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two independent feature.  but there are no one here</a:t>
            </a:r>
          </a:p>
        </p:txBody>
      </p:sp>
    </p:spTree>
    <p:extLst>
      <p:ext uri="{BB962C8B-B14F-4D97-AF65-F5344CB8AC3E}">
        <p14:creationId xmlns:p14="http://schemas.microsoft.com/office/powerpoint/2010/main" val="67487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708255" y="1256833"/>
            <a:ext cx="94837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Feature Importance by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59A96-0A90-47A7-A876-69047522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74" y="2368405"/>
            <a:ext cx="10644326" cy="30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7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4964379" y="226605"/>
            <a:ext cx="22632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Data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042F5-DE03-4B6B-B3BA-07B4448A0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259" y="1037945"/>
            <a:ext cx="3429479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81533-CBFB-4C8F-981D-A0CDE6837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0"/>
          <a:stretch/>
        </p:blipFill>
        <p:spPr>
          <a:xfrm>
            <a:off x="3015861" y="3979554"/>
            <a:ext cx="6160274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5115613" y="215793"/>
            <a:ext cx="42240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2F4EA-967A-4D6A-A790-3BA40B13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75" y="942786"/>
            <a:ext cx="9221487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8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3002131" y="36415"/>
            <a:ext cx="69867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Outlier detection and Handling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1F266-FA3B-4ADF-ADE4-2C077C4D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93" y="713996"/>
            <a:ext cx="7525800" cy="271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0A16F-0DFB-4D0D-94DA-11B51A7D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89"/>
          <a:stretch/>
        </p:blipFill>
        <p:spPr>
          <a:xfrm>
            <a:off x="2732593" y="3528787"/>
            <a:ext cx="752580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8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A46CC-02B7-4889-81F5-AFFC9EBF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33" y="744534"/>
            <a:ext cx="6912005" cy="3063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E1544-8C81-4CBE-B03B-6E9510AB5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295"/>
          <a:stretch/>
        </p:blipFill>
        <p:spPr>
          <a:xfrm>
            <a:off x="3090533" y="4028153"/>
            <a:ext cx="6912005" cy="26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E4140C-7E16-44BD-8941-B7E32BDD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45" y="494890"/>
            <a:ext cx="7687748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9247B-C4CD-490D-9769-B12F3191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58" y="275785"/>
            <a:ext cx="809738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06BB4-C1E3-4A83-9393-8B4BB11DE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90" y="1900024"/>
            <a:ext cx="740195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5C59E-C569-4B85-8103-D43160B4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23" y="-656948"/>
            <a:ext cx="12257846" cy="8171896"/>
          </a:xfrm>
          <a:prstGeom prst="rect">
            <a:avLst/>
          </a:prstGeom>
        </p:spPr>
      </p:pic>
      <p:sp>
        <p:nvSpPr>
          <p:cNvPr id="6" name="Google Shape;95;p2">
            <a:extLst>
              <a:ext uri="{FF2B5EF4-FFF2-40B4-BE49-F238E27FC236}">
                <a16:creationId xmlns:a16="http://schemas.microsoft.com/office/drawing/2014/main" id="{A0CAE419-B0EE-418D-9BE6-516EA9EDE35A}"/>
              </a:ext>
            </a:extLst>
          </p:cNvPr>
          <p:cNvSpPr txBox="1"/>
          <p:nvPr/>
        </p:nvSpPr>
        <p:spPr>
          <a:xfrm>
            <a:off x="1270719" y="2014188"/>
            <a:ext cx="55135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800" b="1" dirty="0">
                <a:latin typeface="Calibri"/>
                <a:cs typeface="Calibri"/>
              </a:rPr>
              <a:t>BUSINESS OBJECTIVE</a:t>
            </a:r>
            <a:endParaRPr lang="en-GB" sz="4800" b="1" dirty="0">
              <a:latin typeface="Calibri"/>
              <a:cs typeface="Calibri"/>
              <a:sym typeface="Calibri"/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CADD7E41-414F-452F-A0E1-FF148EC38ECF}"/>
              </a:ext>
            </a:extLst>
          </p:cNvPr>
          <p:cNvSpPr txBox="1"/>
          <p:nvPr/>
        </p:nvSpPr>
        <p:spPr>
          <a:xfrm>
            <a:off x="214618" y="3429000"/>
            <a:ext cx="762577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Arial"/>
              </a:rPr>
              <a:t>The variable to be predicted is categorical</a:t>
            </a:r>
          </a:p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Arial"/>
              </a:rPr>
              <a:t>(no disease, suspect disease, hepatitis c, fibrosis, cirrhosis). </a:t>
            </a:r>
          </a:p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Arial"/>
              </a:rPr>
              <a:t>Therefore, this is a classification project.</a:t>
            </a:r>
          </a:p>
        </p:txBody>
      </p:sp>
    </p:spTree>
    <p:extLst>
      <p:ext uri="{BB962C8B-B14F-4D97-AF65-F5344CB8AC3E}">
        <p14:creationId xmlns:p14="http://schemas.microsoft.com/office/powerpoint/2010/main" val="36976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F4DC1-6160-45B3-8328-FFBA0B96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398" y="2259005"/>
            <a:ext cx="9573961" cy="2553056"/>
          </a:xfrm>
          <a:prstGeom prst="rect">
            <a:avLst/>
          </a:prstGeom>
        </p:spPr>
      </p:pic>
      <p:sp>
        <p:nvSpPr>
          <p:cNvPr id="7" name="Google Shape;121;p5">
            <a:extLst>
              <a:ext uri="{FF2B5EF4-FFF2-40B4-BE49-F238E27FC236}">
                <a16:creationId xmlns:a16="http://schemas.microsoft.com/office/drawing/2014/main" id="{23794618-EC51-4A90-B2A2-2D1A265CC00A}"/>
              </a:ext>
            </a:extLst>
          </p:cNvPr>
          <p:cNvSpPr txBox="1"/>
          <p:nvPr/>
        </p:nvSpPr>
        <p:spPr>
          <a:xfrm>
            <a:off x="4481145" y="1185393"/>
            <a:ext cx="336671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Data Balancing</a:t>
            </a:r>
          </a:p>
        </p:txBody>
      </p:sp>
    </p:spTree>
    <p:extLst>
      <p:ext uri="{BB962C8B-B14F-4D97-AF65-F5344CB8AC3E}">
        <p14:creationId xmlns:p14="http://schemas.microsoft.com/office/powerpoint/2010/main" val="307967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048348" y="1052051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Model Building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E381-C0C3-4C0C-BC9C-F1CF6C26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22" y="2318115"/>
            <a:ext cx="8068801" cy="73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23DEB-0DC3-4494-AD08-82A8FB63A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222" y="3732971"/>
            <a:ext cx="807832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5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341311" y="1029649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Logistic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AC2F1-0703-4149-9E4A-75AB1F55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24"/>
          <a:stretch/>
        </p:blipFill>
        <p:spPr>
          <a:xfrm>
            <a:off x="1861918" y="2182715"/>
            <a:ext cx="5888288" cy="335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4CB8-8C96-4BCA-92D8-FC2F088F8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8" t="-656" r="23927" b="656"/>
          <a:stretch/>
        </p:blipFill>
        <p:spPr>
          <a:xfrm>
            <a:off x="7856740" y="1830241"/>
            <a:ext cx="4119238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3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359067" y="1032323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Gaussian Naïve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B90CA6-28C7-4AAD-A31A-1F2C7734A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59"/>
          <a:stretch/>
        </p:blipFill>
        <p:spPr>
          <a:xfrm>
            <a:off x="1933507" y="2561656"/>
            <a:ext cx="4973319" cy="2391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EDD28-7B77-4330-8E39-7DC5E057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667" y="1909103"/>
            <a:ext cx="4582164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5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022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359067" y="1032323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	Random Forest Classifier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8F933-E19A-41FC-A280-34B9FDCB1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" r="6367"/>
          <a:stretch/>
        </p:blipFill>
        <p:spPr>
          <a:xfrm>
            <a:off x="1766657" y="2720403"/>
            <a:ext cx="5761607" cy="2400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9AF63C-8893-450E-87C5-4F81A126F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858" y="2138988"/>
            <a:ext cx="431542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022"/>
            <a:ext cx="12304450" cy="6858000"/>
          </a:xfrm>
          <a:prstGeom prst="rect">
            <a:avLst/>
          </a:prstGeom>
        </p:spPr>
      </p:pic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341311" y="934669"/>
            <a:ext cx="83474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Model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161F9-F3B8-48A6-BE87-837122D9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49" y="1767635"/>
            <a:ext cx="6773220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2F657-E039-475E-B823-F4715CED0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26" y="3099509"/>
            <a:ext cx="3210373" cy="133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394BA-B0A2-4F71-B844-C165253E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407" y="4555225"/>
            <a:ext cx="7927243" cy="10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4450" cy="6858000"/>
          </a:xfrm>
          <a:prstGeom prst="rect">
            <a:avLst/>
          </a:prstGeom>
        </p:spPr>
      </p:pic>
      <p:sp>
        <p:nvSpPr>
          <p:cNvPr id="7" name="Google Shape;103;p3">
            <a:extLst>
              <a:ext uri="{FF2B5EF4-FFF2-40B4-BE49-F238E27FC236}">
                <a16:creationId xmlns:a16="http://schemas.microsoft.com/office/drawing/2014/main" id="{171A5096-946A-47EF-9558-EA9FF1E4EF50}"/>
              </a:ext>
            </a:extLst>
          </p:cNvPr>
          <p:cNvSpPr txBox="1"/>
          <p:nvPr/>
        </p:nvSpPr>
        <p:spPr>
          <a:xfrm>
            <a:off x="2908380" y="1409680"/>
            <a:ext cx="32438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latin typeface="Calibri"/>
                <a:ea typeface="Calibri"/>
                <a:cs typeface="Calibri"/>
                <a:sym typeface="Calibri"/>
              </a:rPr>
              <a:t>Project Flow-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F32F0BC1-108C-4C66-89DE-EFEF697C3E8F}"/>
              </a:ext>
            </a:extLst>
          </p:cNvPr>
          <p:cNvSpPr txBox="1"/>
          <p:nvPr/>
        </p:nvSpPr>
        <p:spPr>
          <a:xfrm>
            <a:off x="4530302" y="2530796"/>
            <a:ext cx="513575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Model building</a:t>
            </a: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endParaRPr sz="2400" i="1" dirty="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0D7D2-3DCD-43B0-964C-781F22C8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39" y="3814573"/>
            <a:ext cx="2601186" cy="26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4450" cy="6858000"/>
          </a:xfrm>
          <a:prstGeom prst="rect">
            <a:avLst/>
          </a:prstGeom>
        </p:spPr>
      </p:pic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F32F0BC1-108C-4C66-89DE-EFEF697C3E8F}"/>
              </a:ext>
            </a:extLst>
          </p:cNvPr>
          <p:cNvSpPr txBox="1"/>
          <p:nvPr/>
        </p:nvSpPr>
        <p:spPr>
          <a:xfrm>
            <a:off x="2522775" y="1402541"/>
            <a:ext cx="945320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400"/>
            </a:pPr>
            <a:r>
              <a:rPr lang="en-GB" sz="2400" i="1" dirty="0">
                <a:latin typeface="Calibri"/>
                <a:ea typeface="Calibri"/>
                <a:cs typeface="Calibri"/>
              </a:rPr>
              <a:t>The number of instances (rows) in the data set is 615, and the number of variables (columns) is 13. Nearly all input variables are numeric-valued except one, Sex, which is binary, and most of them represent measurements from blood and urine analysis. The following list summarizes the variables information:</a:t>
            </a:r>
            <a:endParaRPr sz="24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3CC06206-1937-4123-B47C-CB231AD65D5B}"/>
              </a:ext>
            </a:extLst>
          </p:cNvPr>
          <p:cNvSpPr txBox="1"/>
          <p:nvPr/>
        </p:nvSpPr>
        <p:spPr>
          <a:xfrm>
            <a:off x="2416890" y="458125"/>
            <a:ext cx="463198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4400" b="1" dirty="0"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4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39FD8CA5-F6FD-479D-A908-709D42391D6E}"/>
              </a:ext>
            </a:extLst>
          </p:cNvPr>
          <p:cNvSpPr txBox="1"/>
          <p:nvPr/>
        </p:nvSpPr>
        <p:spPr>
          <a:xfrm>
            <a:off x="2927034" y="3516508"/>
            <a:ext cx="396203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Category</a:t>
            </a: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Age</a:t>
            </a: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Sex</a:t>
            </a: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Albumin</a:t>
            </a: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alkaline_phosphatase</a:t>
            </a:r>
            <a:endParaRPr lang="en-GB" sz="2400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lvl="0" indent="-457200">
              <a:buSzPts val="2400"/>
              <a:buFont typeface="+mj-lt"/>
              <a:buAutoNum type="arabicPeriod"/>
            </a:pPr>
            <a:r>
              <a:rPr lang="en-GB" sz="2400" i="1" dirty="0" err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alanine_aminotransferase</a:t>
            </a:r>
            <a:endParaRPr lang="en-GB" sz="2400" i="1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endParaRPr sz="24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3748C-9E82-4FF2-BFC9-0DEF0EDEEEDC}"/>
              </a:ext>
            </a:extLst>
          </p:cNvPr>
          <p:cNvSpPr txBox="1"/>
          <p:nvPr/>
        </p:nvSpPr>
        <p:spPr>
          <a:xfrm>
            <a:off x="7541581" y="3526139"/>
            <a:ext cx="44343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aspartate_aminotransferase</a:t>
            </a:r>
            <a:endParaRPr lang="en-GB" sz="2400" i="1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Bilirubin</a:t>
            </a: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Cholinesterase</a:t>
            </a: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Cholesterol</a:t>
            </a: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Creatinina</a:t>
            </a:r>
            <a:endParaRPr lang="en-GB" sz="2400" i="1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gamma_glutamyl_transferase</a:t>
            </a: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</a:p>
          <a:p>
            <a:pPr marL="457200" indent="-457200">
              <a:buSzPts val="2400"/>
              <a:buFont typeface="+mj-lt"/>
              <a:buAutoNum type="arabicPeriod" startAt="7"/>
            </a:pPr>
            <a:r>
              <a:rPr lang="en-GB" sz="2400" i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94390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506546" y="1042617"/>
            <a:ext cx="266978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Data.info()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A703-85B0-4586-8D59-F4716DB2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173" y="1823851"/>
            <a:ext cx="5620534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5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486254" y="1264559"/>
            <a:ext cx="28917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Data.types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13CD1-8F24-4763-A3DD-1727505D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13" y="2105934"/>
            <a:ext cx="4372413" cy="33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5351821" y="1300286"/>
            <a:ext cx="316059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Data.isnull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4820429" y="715551"/>
            <a:ext cx="37376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Data Cleaning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D471D-DD3F-47E5-B503-329D6942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429" y="2086859"/>
            <a:ext cx="4186485" cy="36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7C013-F380-4A98-82A6-E41A11FD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25" y="0"/>
            <a:ext cx="12304450" cy="6858000"/>
          </a:xfrm>
          <a:prstGeom prst="rect">
            <a:avLst/>
          </a:prstGeom>
        </p:spPr>
      </p:pic>
      <p:sp>
        <p:nvSpPr>
          <p:cNvPr id="9" name="Google Shape;121;p5">
            <a:extLst>
              <a:ext uri="{FF2B5EF4-FFF2-40B4-BE49-F238E27FC236}">
                <a16:creationId xmlns:a16="http://schemas.microsoft.com/office/drawing/2014/main" id="{5BBCB84B-3927-47AA-8106-53B1CF3E5706}"/>
              </a:ext>
            </a:extLst>
          </p:cNvPr>
          <p:cNvSpPr txBox="1"/>
          <p:nvPr/>
        </p:nvSpPr>
        <p:spPr>
          <a:xfrm>
            <a:off x="4404024" y="2101431"/>
            <a:ext cx="399636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nsolas"/>
                <a:ea typeface="Consolas"/>
                <a:cs typeface="Consolas"/>
                <a:sym typeface="Consolas"/>
              </a:rPr>
              <a:t>Data.duplicates</a:t>
            </a:r>
            <a:r>
              <a:rPr lang="en-GB" sz="3200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21;p5">
            <a:extLst>
              <a:ext uri="{FF2B5EF4-FFF2-40B4-BE49-F238E27FC236}">
                <a16:creationId xmlns:a16="http://schemas.microsoft.com/office/drawing/2014/main" id="{D812BEAC-3C06-4C96-9341-663CD9901DD4}"/>
              </a:ext>
            </a:extLst>
          </p:cNvPr>
          <p:cNvSpPr txBox="1"/>
          <p:nvPr/>
        </p:nvSpPr>
        <p:spPr>
          <a:xfrm>
            <a:off x="2716421" y="1321523"/>
            <a:ext cx="737157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n-GB" sz="32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Checking for duplicates values</a:t>
            </a:r>
            <a:endParaRPr sz="700" dirty="0">
              <a:solidFill>
                <a:schemeClr val="accent1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15BD2-3F38-4011-ABAA-7E3CF34F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05" y="3076512"/>
            <a:ext cx="3439005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6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326</Words>
  <Application>Microsoft Office PowerPoint</Application>
  <PresentationFormat>Widescreen</PresentationFormat>
  <Paragraphs>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Shinde</dc:creator>
  <cp:lastModifiedBy>Kunal Shinde</cp:lastModifiedBy>
  <cp:revision>18</cp:revision>
  <dcterms:created xsi:type="dcterms:W3CDTF">2023-02-15T05:27:08Z</dcterms:created>
  <dcterms:modified xsi:type="dcterms:W3CDTF">2023-03-02T12:38:07Z</dcterms:modified>
</cp:coreProperties>
</file>